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39A1-AED9-45FE-8FE9-7FFFC57FCCCE}" type="datetimeFigureOut">
              <a:rPr lang="el-GR" smtClean="0"/>
              <a:t>8/1/2012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B3AD-D198-4896-A8AC-FFCF759D7D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39A1-AED9-45FE-8FE9-7FFFC57FCCCE}" type="datetimeFigureOut">
              <a:rPr lang="el-GR" smtClean="0"/>
              <a:t>8/1/2012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B3AD-D198-4896-A8AC-FFCF759D7D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39A1-AED9-45FE-8FE9-7FFFC57FCCCE}" type="datetimeFigureOut">
              <a:rPr lang="el-GR" smtClean="0"/>
              <a:t>8/1/2012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B3AD-D198-4896-A8AC-FFCF759D7D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39A1-AED9-45FE-8FE9-7FFFC57FCCCE}" type="datetimeFigureOut">
              <a:rPr lang="el-GR" smtClean="0"/>
              <a:t>8/1/2012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B3AD-D198-4896-A8AC-FFCF759D7D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39A1-AED9-45FE-8FE9-7FFFC57FCCCE}" type="datetimeFigureOut">
              <a:rPr lang="el-GR" smtClean="0"/>
              <a:t>8/1/2012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B3AD-D198-4896-A8AC-FFCF759D7D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39A1-AED9-45FE-8FE9-7FFFC57FCCCE}" type="datetimeFigureOut">
              <a:rPr lang="el-GR" smtClean="0"/>
              <a:t>8/1/2012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B3AD-D198-4896-A8AC-FFCF759D7D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39A1-AED9-45FE-8FE9-7FFFC57FCCCE}" type="datetimeFigureOut">
              <a:rPr lang="el-GR" smtClean="0"/>
              <a:t>8/1/2012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B3AD-D198-4896-A8AC-FFCF759D7D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39A1-AED9-45FE-8FE9-7FFFC57FCCCE}" type="datetimeFigureOut">
              <a:rPr lang="el-GR" smtClean="0"/>
              <a:t>8/1/2012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B3AD-D198-4896-A8AC-FFCF759D7D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39A1-AED9-45FE-8FE9-7FFFC57FCCCE}" type="datetimeFigureOut">
              <a:rPr lang="el-GR" smtClean="0"/>
              <a:t>8/1/2012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B3AD-D198-4896-A8AC-FFCF759D7D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39A1-AED9-45FE-8FE9-7FFFC57FCCCE}" type="datetimeFigureOut">
              <a:rPr lang="el-GR" smtClean="0"/>
              <a:t>8/1/2012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B3AD-D198-4896-A8AC-FFCF759D7D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39A1-AED9-45FE-8FE9-7FFFC57FCCCE}" type="datetimeFigureOut">
              <a:rPr lang="el-GR" smtClean="0"/>
              <a:t>8/1/2012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B3AD-D198-4896-A8AC-FFCF759D7D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39A1-AED9-45FE-8FE9-7FFFC57FCCCE}" type="datetimeFigureOut">
              <a:rPr lang="el-GR" smtClean="0"/>
              <a:t>8/1/2012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1B3AD-D198-4896-A8AC-FFCF759D7DE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642919"/>
            <a:ext cx="7772400" cy="857256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4000" b="1" dirty="0" smtClean="0">
                <a:solidFill>
                  <a:schemeClr val="accent6">
                    <a:lumMod val="75000"/>
                  </a:schemeClr>
                </a:solidFill>
              </a:rPr>
              <a:t>Πώς </a:t>
            </a:r>
            <a:r>
              <a:rPr lang="el-GR" sz="4000" b="1" dirty="0" smtClean="0">
                <a:solidFill>
                  <a:schemeClr val="accent6">
                    <a:lumMod val="75000"/>
                  </a:schemeClr>
                </a:solidFill>
              </a:rPr>
              <a:t>γράφουμε μια εργασία </a:t>
            </a:r>
            <a:r>
              <a:rPr lang="el-GR" sz="40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sz="4000" b="1" dirty="0" smtClean="0">
                <a:solidFill>
                  <a:srgbClr val="FF0000"/>
                </a:solidFill>
              </a:rPr>
              <a:t>Project</a:t>
            </a:r>
            <a:r>
              <a:rPr lang="el-GR" sz="4000" b="1" dirty="0" smtClean="0">
                <a:solidFill>
                  <a:srgbClr val="FF0000"/>
                </a:solidFill>
              </a:rPr>
              <a:t/>
            </a:r>
            <a:br>
              <a:rPr lang="el-GR" sz="4000" b="1" dirty="0" smtClean="0">
                <a:solidFill>
                  <a:srgbClr val="FF0000"/>
                </a:solidFill>
              </a:rPr>
            </a:br>
            <a:r>
              <a:rPr lang="el-GR" dirty="0" smtClean="0">
                <a:solidFill>
                  <a:srgbClr val="FF0000"/>
                </a:solidFill>
              </a:rPr>
              <a:t/>
            </a:r>
            <a:br>
              <a:rPr lang="el-GR" dirty="0" smtClean="0">
                <a:solidFill>
                  <a:srgbClr val="FF0000"/>
                </a:solidFill>
              </a:rPr>
            </a:b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4643446"/>
            <a:ext cx="3357586" cy="15001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How to write a project report?</a:t>
            </a:r>
            <a:endParaRPr lang="el-GR" sz="40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lum bright="-24000" contrast="12000"/>
          </a:blip>
          <a:srcRect/>
          <a:stretch>
            <a:fillRect/>
          </a:stretch>
        </p:blipFill>
        <p:spPr bwMode="auto">
          <a:xfrm>
            <a:off x="1000100" y="1538802"/>
            <a:ext cx="3786214" cy="232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8250" y="3857628"/>
            <a:ext cx="3569487" cy="229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Ορθογώνιο"/>
          <p:cNvSpPr/>
          <p:nvPr/>
        </p:nvSpPr>
        <p:spPr>
          <a:xfrm>
            <a:off x="5143504" y="1571612"/>
            <a:ext cx="328614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solidFill>
                  <a:schemeClr val="tx1"/>
                </a:solidFill>
              </a:rPr>
              <a:t>Από τον Διευθυντή του Λυκείου</a:t>
            </a:r>
          </a:p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Κων/</a:t>
            </a:r>
            <a:r>
              <a:rPr lang="el-GR" sz="2000" b="1" dirty="0" err="1" smtClean="0">
                <a:solidFill>
                  <a:schemeClr val="tx1"/>
                </a:solidFill>
              </a:rPr>
              <a:t>νο</a:t>
            </a:r>
            <a:r>
              <a:rPr lang="el-GR" sz="2000" b="1" dirty="0" smtClean="0">
                <a:solidFill>
                  <a:schemeClr val="tx1"/>
                </a:solidFill>
              </a:rPr>
              <a:t>  </a:t>
            </a:r>
            <a:r>
              <a:rPr lang="el-GR" sz="2000" b="1" dirty="0" err="1" smtClean="0">
                <a:solidFill>
                  <a:schemeClr val="tx1"/>
                </a:solidFill>
              </a:rPr>
              <a:t>Καμπουράκη</a:t>
            </a:r>
            <a:endParaRPr lang="el-GR" sz="2000" b="1" dirty="0" smtClean="0">
              <a:solidFill>
                <a:schemeClr val="tx1"/>
              </a:solidFill>
            </a:endParaRPr>
          </a:p>
          <a:p>
            <a:pPr algn="ctr"/>
            <a:endParaRPr lang="el-GR" sz="2000" b="1" dirty="0">
              <a:solidFill>
                <a:schemeClr val="tx1"/>
              </a:solidFill>
            </a:endParaRPr>
          </a:p>
          <a:p>
            <a:pPr algn="ctr"/>
            <a:r>
              <a:rPr lang="el-GR" sz="2000" b="1" dirty="0" err="1" smtClean="0">
                <a:solidFill>
                  <a:srgbClr val="0070C0"/>
                </a:solidFill>
              </a:rPr>
              <a:t>Φιλιππιάδα</a:t>
            </a:r>
            <a:r>
              <a:rPr lang="el-GR" sz="2000" b="1" dirty="0" smtClean="0">
                <a:solidFill>
                  <a:srgbClr val="0070C0"/>
                </a:solidFill>
              </a:rPr>
              <a:t> 2011</a:t>
            </a:r>
            <a:endParaRPr lang="el-GR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1511288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</a:rPr>
              <a:t>Η ταυτότητα της εργασίας</a:t>
            </a:r>
            <a:endParaRPr lang="el-G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00100" y="1857364"/>
            <a:ext cx="7072362" cy="450059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Πού έγινε η εργασία και πότε</a:t>
            </a:r>
          </a:p>
          <a:p>
            <a:pPr algn="just">
              <a:buNone/>
            </a:pPr>
            <a:r>
              <a:rPr lang="el-GR" sz="2400" dirty="0" smtClean="0"/>
              <a:t>Σχολείο, πανεπιστήμιο, ερευνητικό ινστιτούτο</a:t>
            </a:r>
          </a:p>
          <a:p>
            <a:pPr algn="just">
              <a:buNone/>
            </a:pPr>
            <a:r>
              <a:rPr lang="el-GR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ΓΕΛ </a:t>
            </a:r>
            <a:r>
              <a:rPr lang="el-GR" sz="2400" dirty="0" err="1" smtClean="0"/>
              <a:t>Φιλιππιάδας</a:t>
            </a:r>
            <a:r>
              <a:rPr lang="el-GR" sz="2400" dirty="0" smtClean="0"/>
              <a:t>, Τάξη Α΄ (στο πλαίσιο του μαθήματος </a:t>
            </a:r>
            <a:r>
              <a:rPr lang="en-US" sz="2400" dirty="0" smtClean="0"/>
              <a:t>project), </a:t>
            </a:r>
            <a:r>
              <a:rPr lang="el-GR" sz="2400" dirty="0" smtClean="0"/>
              <a:t>1</a:t>
            </a:r>
            <a:r>
              <a:rPr lang="en-US" sz="2400" baseline="30000" dirty="0" smtClean="0"/>
              <a:t>0</a:t>
            </a:r>
            <a:r>
              <a:rPr lang="el-GR" sz="2400" dirty="0" smtClean="0"/>
              <a:t> τετράμηνο σχολικού έτους 2011-12</a:t>
            </a:r>
          </a:p>
          <a:p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Τίτλος εργασίας</a:t>
            </a:r>
          </a:p>
          <a:p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Ποιοι την κάνουν                     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l-GR" sz="2400" dirty="0" smtClean="0"/>
              <a:t>Ονόματα μαθητών</a:t>
            </a:r>
          </a:p>
          <a:p>
            <a:pPr>
              <a:buNone/>
            </a:pPr>
            <a:r>
              <a:rPr lang="el-GR" sz="2400" dirty="0" smtClean="0"/>
              <a:t>Ονόματα επιβλεπόντων καθηγητών</a:t>
            </a:r>
          </a:p>
          <a:p>
            <a:pPr algn="just">
              <a:buNone/>
            </a:pPr>
            <a:r>
              <a:rPr lang="el-GR" sz="2200" dirty="0" smtClean="0">
                <a:solidFill>
                  <a:srgbClr val="00B0F0"/>
                </a:solidFill>
              </a:rPr>
              <a:t>      Σε ένα </a:t>
            </a:r>
            <a:r>
              <a:rPr lang="en-US" sz="2200" dirty="0" smtClean="0">
                <a:solidFill>
                  <a:srgbClr val="00B0F0"/>
                </a:solidFill>
              </a:rPr>
              <a:t>project </a:t>
            </a:r>
            <a:r>
              <a:rPr lang="el-GR" sz="2200" dirty="0" smtClean="0">
                <a:solidFill>
                  <a:srgbClr val="00B0F0"/>
                </a:solidFill>
              </a:rPr>
              <a:t>θα μπορούσε να υπάρχει στη σελίδα αυτή και μια φωτογραφία (π.χ. του σχολείου ή τις ομάδας) ή ένα </a:t>
            </a:r>
            <a:r>
              <a:rPr lang="el-GR" sz="2200" dirty="0" smtClean="0">
                <a:solidFill>
                  <a:srgbClr val="00B0F0"/>
                </a:solidFill>
              </a:rPr>
              <a:t>σχετικό με το θέμα </a:t>
            </a:r>
            <a:r>
              <a:rPr lang="el-GR" sz="2200" dirty="0" smtClean="0">
                <a:solidFill>
                  <a:srgbClr val="00B0F0"/>
                </a:solidFill>
              </a:rPr>
              <a:t>σκίτσο</a:t>
            </a:r>
            <a:r>
              <a:rPr lang="el-GR" sz="2200" dirty="0" smtClean="0">
                <a:solidFill>
                  <a:srgbClr val="00B0F0"/>
                </a:solidFill>
              </a:rPr>
              <a:t>, ένα σχήμα ή ένα διάγραμμα</a:t>
            </a:r>
            <a:r>
              <a:rPr lang="el-GR" sz="2400" dirty="0" smtClean="0"/>
              <a:t>.</a:t>
            </a:r>
          </a:p>
          <a:p>
            <a:pPr>
              <a:buNone/>
            </a:pPr>
            <a:endParaRPr lang="el-GR" sz="2400" dirty="0" smtClean="0"/>
          </a:p>
          <a:p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14290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b="1" dirty="0" smtClean="0">
                <a:solidFill>
                  <a:schemeClr val="accent6">
                    <a:lumMod val="75000"/>
                  </a:schemeClr>
                </a:solidFill>
              </a:rPr>
              <a:t>Περίληψη (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Abstract)</a:t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Λέξεις κλειδιά</a:t>
            </a:r>
            <a:endParaRPr lang="el-G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857224" y="1928802"/>
            <a:ext cx="7500990" cy="419736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sz="2400" dirty="0" smtClean="0"/>
              <a:t>Η </a:t>
            </a:r>
            <a:r>
              <a:rPr lang="el-GR" sz="2400" dirty="0" smtClean="0"/>
              <a:t>περίληψη </a:t>
            </a:r>
            <a:r>
              <a:rPr lang="el-GR" sz="2400" dirty="0" smtClean="0"/>
              <a:t>έχει έκταση γύρω στις δέκα γραμμές, </a:t>
            </a:r>
            <a:r>
              <a:rPr lang="el-GR" sz="2400" dirty="0" err="1" smtClean="0"/>
              <a:t>σ΄αυτή</a:t>
            </a:r>
            <a:r>
              <a:rPr lang="el-GR" sz="2400" dirty="0" smtClean="0"/>
              <a:t> αναφέρουμε με σαφήνεια τι κάναμε, ποια διαδικασία ακολουθήσαμε, τι βρήκαμε, ποιο / ποια είναι τα συμπεράσματα μας.</a:t>
            </a:r>
          </a:p>
          <a:p>
            <a:r>
              <a:rPr lang="el-GR" sz="2400" dirty="0" smtClean="0"/>
              <a:t>Αμέσως μετά την περίληψη σε 2-3 γραμμές γράφουμε τις λέξεις κλειδιά (</a:t>
            </a:r>
            <a:r>
              <a:rPr lang="en-US" sz="2400" dirty="0" smtClean="0"/>
              <a:t>Key-words)</a:t>
            </a:r>
            <a:endParaRPr lang="el-GR" sz="2400" dirty="0" smtClean="0"/>
          </a:p>
          <a:p>
            <a:pPr algn="just">
              <a:buNone/>
            </a:pPr>
            <a:r>
              <a:rPr lang="el-GR" sz="1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Η περίληψη και οι λέξεις -κλειδιά συνήθως γράφονται και σε μια ξένη γλώσσα ώστε  ένας ξενόγλωσσος να καταλάβει που αναφέρεται η εργασία και αν τον ενδιαφέρει να την μεταφράσει  και να την διαβάσει.</a:t>
            </a:r>
            <a:endParaRPr lang="en-US" sz="1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HOW TO WRITE AN ABSTRACT?</a:t>
            </a: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l-GR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Indroduction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b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Ανασκόπηση της βιβλιογραφίας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5186370" cy="469742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400" dirty="0" smtClean="0"/>
              <a:t>  Αναφερόμαστε ευρύτερα στο θέμα της εργασίας μας, π.χ. αν το θέμα μας είναι «</a:t>
            </a:r>
            <a:r>
              <a:rPr lang="en-US" sz="2400" dirty="0" smtClean="0"/>
              <a:t>H</a:t>
            </a:r>
            <a:r>
              <a:rPr lang="el-GR" sz="2400" dirty="0" smtClean="0"/>
              <a:t> ρύπανση των ποταμών» θα αναφερθούμε από πότε άρχισε το ενδιαφέρον της επιστημονικής κοινότητας και των κοινωνιών </a:t>
            </a:r>
            <a:r>
              <a:rPr lang="el-GR" sz="2400" dirty="0" err="1" smtClean="0"/>
              <a:t>γι΄αυτό</a:t>
            </a:r>
            <a:r>
              <a:rPr lang="el-GR" sz="2400" dirty="0" smtClean="0"/>
              <a:t> το θέμα και με αφορμή ποια γεγονότα. Ποια είναι η γενικότερη κατάσταση, τι έχουν δείξει οι μέχρι τώρα μελέτες, τι μέτρα προτείνονται.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400" dirty="0" smtClean="0"/>
              <a:t>    Αναφέρουμε μια ανασκόπηση της σχετικής με το θέμα βιβλιογραφίας, ποιοι έχουν ασχοληθεί με το θέμα και ποια τα ευρήματα τους.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400" dirty="0" smtClean="0"/>
              <a:t>     Ειδικότερα αναφερόμαστε στο δικό μας θέμα, τι έχει προηγηθεί από άλλους για τη μελέτη του, που εστιάζουμε την προσοχή μας, </a:t>
            </a:r>
            <a:r>
              <a:rPr lang="el-GR" sz="2400" b="1" dirty="0" smtClean="0"/>
              <a:t>ποια είναι η υπόθεση εργασίας μας, και ποιοι οι στόχοι μας.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5643570" y="1500174"/>
            <a:ext cx="2643206" cy="407196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>
                <a:solidFill>
                  <a:srgbClr val="0070C0"/>
                </a:solidFill>
              </a:rPr>
              <a:t>       </a:t>
            </a:r>
            <a:r>
              <a:rPr lang="el-GR" dirty="0" smtClean="0">
                <a:solidFill>
                  <a:srgbClr val="0070C0"/>
                </a:solidFill>
              </a:rPr>
              <a:t>Η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έκταση της ενότητας </a:t>
            </a:r>
            <a:r>
              <a:rPr lang="el-GR" dirty="0" smtClean="0">
                <a:solidFill>
                  <a:srgbClr val="0070C0"/>
                </a:solidFill>
              </a:rPr>
              <a:t>αυτής μπορεί να </a:t>
            </a:r>
            <a:r>
              <a:rPr lang="el-GR" dirty="0" smtClean="0">
                <a:solidFill>
                  <a:srgbClr val="0070C0"/>
                </a:solidFill>
              </a:rPr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 2-3 </a:t>
            </a:r>
            <a:r>
              <a:rPr lang="el-GR" dirty="0" smtClean="0">
                <a:solidFill>
                  <a:srgbClr val="0070C0"/>
                </a:solidFill>
              </a:rPr>
              <a:t>σελίδες </a:t>
            </a:r>
          </a:p>
          <a:p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857496"/>
            <a:ext cx="2557460" cy="204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el-GR" sz="3100" b="1" dirty="0" smtClean="0">
                <a:solidFill>
                  <a:srgbClr val="0070C0"/>
                </a:solidFill>
              </a:rPr>
              <a:t>Μέθοδος </a:t>
            </a:r>
            <a:r>
              <a:rPr lang="el-GR" sz="3100" dirty="0" smtClean="0">
                <a:solidFill>
                  <a:srgbClr val="0070C0"/>
                </a:solidFill>
              </a:rPr>
              <a:t>(</a:t>
            </a:r>
            <a:r>
              <a:rPr lang="en-US" sz="3100" dirty="0" smtClean="0">
                <a:solidFill>
                  <a:srgbClr val="0070C0"/>
                </a:solidFill>
              </a:rPr>
              <a:t>Method)</a:t>
            </a:r>
            <a:r>
              <a:rPr lang="el-GR" sz="3100" dirty="0" smtClean="0">
                <a:solidFill>
                  <a:srgbClr val="0070C0"/>
                </a:solidFill>
              </a:rPr>
              <a:t> </a:t>
            </a:r>
            <a:br>
              <a:rPr lang="el-GR" sz="3100" dirty="0" smtClean="0">
                <a:solidFill>
                  <a:srgbClr val="0070C0"/>
                </a:solidFill>
              </a:rPr>
            </a:br>
            <a:r>
              <a:rPr lang="el-GR" sz="3100" b="1" dirty="0" smtClean="0">
                <a:solidFill>
                  <a:srgbClr val="0070C0"/>
                </a:solidFill>
              </a:rPr>
              <a:t>Διαδικασία</a:t>
            </a:r>
            <a:r>
              <a:rPr lang="en-US" sz="3100" dirty="0" smtClean="0">
                <a:solidFill>
                  <a:srgbClr val="0070C0"/>
                </a:solidFill>
              </a:rPr>
              <a:t>(procedure)</a:t>
            </a:r>
            <a:r>
              <a:rPr lang="el-GR" sz="3100" dirty="0" smtClean="0">
                <a:solidFill>
                  <a:srgbClr val="0070C0"/>
                </a:solidFill>
              </a:rPr>
              <a:t/>
            </a:r>
            <a:br>
              <a:rPr lang="el-GR" sz="3100" dirty="0" smtClean="0">
                <a:solidFill>
                  <a:srgbClr val="0070C0"/>
                </a:solidFill>
              </a:rPr>
            </a:br>
            <a:r>
              <a:rPr lang="el-GR" sz="2700" dirty="0" smtClean="0">
                <a:solidFill>
                  <a:srgbClr val="0070C0"/>
                </a:solidFill>
              </a:rPr>
              <a:t>Δείγμα</a:t>
            </a:r>
            <a:r>
              <a:rPr lang="en-US" sz="2700" dirty="0" smtClean="0">
                <a:solidFill>
                  <a:srgbClr val="0070C0"/>
                </a:solidFill>
              </a:rPr>
              <a:t> (Sample)</a:t>
            </a:r>
            <a:r>
              <a:rPr lang="el-GR" sz="2700" dirty="0" smtClean="0">
                <a:solidFill>
                  <a:srgbClr val="0070C0"/>
                </a:solidFill>
              </a:rPr>
              <a:t> </a:t>
            </a:r>
            <a:br>
              <a:rPr lang="el-GR" sz="2700" dirty="0" smtClean="0">
                <a:solidFill>
                  <a:srgbClr val="0070C0"/>
                </a:solidFill>
              </a:rPr>
            </a:br>
            <a:r>
              <a:rPr lang="el-GR" sz="2700" dirty="0" smtClean="0">
                <a:solidFill>
                  <a:srgbClr val="0070C0"/>
                </a:solidFill>
              </a:rPr>
              <a:t>Πείραμα</a:t>
            </a:r>
            <a:r>
              <a:rPr lang="en-US" sz="2700" dirty="0" smtClean="0">
                <a:solidFill>
                  <a:srgbClr val="0070C0"/>
                </a:solidFill>
              </a:rPr>
              <a:t> (experiment)</a:t>
            </a:r>
            <a:endParaRPr lang="el-GR" sz="27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071678"/>
            <a:ext cx="5900750" cy="457203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l-GR" sz="1800" dirty="0" smtClean="0"/>
              <a:t>Περιγράφουμε τη διαδικασία που ακολουθήσαμε και ποια «εργαλεία» χρησιμοποιήσαμε. Ως εργαλεία μπορούν να θεωρηθούν το «ερωτηματολόγιο», η «συνέντευξη», το «πείραμα». Παρουσιάζουμε το καθένα </a:t>
            </a:r>
            <a:r>
              <a:rPr lang="el-GR" sz="1800" dirty="0" err="1" smtClean="0"/>
              <a:t>απ΄αυτά</a:t>
            </a:r>
            <a:r>
              <a:rPr lang="el-GR" sz="1800" dirty="0" smtClean="0"/>
              <a:t> και εξηγούμε πώς καταλήξαμε στην τελική </a:t>
            </a:r>
            <a:r>
              <a:rPr lang="el-GR" sz="1800" dirty="0" smtClean="0"/>
              <a:t>τους </a:t>
            </a:r>
            <a:r>
              <a:rPr lang="el-GR" sz="1800" dirty="0" smtClean="0"/>
              <a:t>μορφή και με ποιο τρόπο </a:t>
            </a:r>
            <a:r>
              <a:rPr lang="el-GR" sz="1800" dirty="0" smtClean="0"/>
              <a:t>τα </a:t>
            </a:r>
            <a:r>
              <a:rPr lang="el-GR" sz="1800" dirty="0" smtClean="0"/>
              <a:t>εφαρμόσαμε.</a:t>
            </a:r>
          </a:p>
          <a:p>
            <a:pPr algn="just"/>
            <a:r>
              <a:rPr lang="el-GR" sz="1800" dirty="0" smtClean="0"/>
              <a:t>Περιγράφουμε το δείγμα μας (ηλικία, φύλο, αριθμός, χώρος που συμπληρώθηκε, επίπεδο </a:t>
            </a:r>
            <a:r>
              <a:rPr lang="el-GR" sz="1800" dirty="0" smtClean="0"/>
              <a:t>σπουδών, κ.ά.).</a:t>
            </a:r>
            <a:endParaRPr lang="el-GR" sz="1800" dirty="0" smtClean="0"/>
          </a:p>
          <a:p>
            <a:pPr algn="just">
              <a:buNone/>
            </a:pPr>
            <a:endParaRPr lang="el-GR" sz="1800" dirty="0" smtClean="0"/>
          </a:p>
          <a:p>
            <a:pPr algn="just"/>
            <a:r>
              <a:rPr lang="el-GR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Στη φάση αυτή οι περιγραφές μας είναι πολύ ακριβής ώστε αν κάποιος τις </a:t>
            </a:r>
            <a:r>
              <a:rPr lang="el-GR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ξανα</a:t>
            </a:r>
            <a:r>
              <a:rPr lang="el-GR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-εφαρμόσει  τις ίδιες διαδικασίες, να </a:t>
            </a:r>
            <a:r>
              <a:rPr lang="el-GR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μπορεί να επαναλάβει </a:t>
            </a:r>
            <a:r>
              <a:rPr lang="el-GR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ό,τι</a:t>
            </a:r>
            <a:r>
              <a:rPr lang="el-GR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εμείς κάναμε και αν τις εφαρμόσει στο ίδιο ή σε ισοδύναμο δείγμα να βρει τα ίδια αποτελέσματα. Η επιστημονική διαδικασία πρέπει να είναι </a:t>
            </a:r>
            <a:r>
              <a:rPr lang="el-GR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επαναλήψιμη</a:t>
            </a:r>
            <a:r>
              <a:rPr lang="el-GR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el-GR" sz="18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57166"/>
            <a:ext cx="17145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6500826" y="2428868"/>
            <a:ext cx="20717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Η έκταση αυτής της ενότητας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μπορεί να είναι 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4-5 σελίδες.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15262" cy="798496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solidFill>
                  <a:srgbClr val="0070C0"/>
                </a:solidFill>
              </a:rPr>
              <a:t>                         Ανάλυση δεδομένων </a:t>
            </a:r>
            <a:r>
              <a:rPr lang="el-GR" sz="2800" b="0" dirty="0" smtClean="0">
                <a:solidFill>
                  <a:srgbClr val="0070C0"/>
                </a:solidFill>
              </a:rPr>
              <a:t>(</a:t>
            </a:r>
            <a:r>
              <a:rPr lang="en-US" sz="2800" b="0" dirty="0" err="1" smtClean="0">
                <a:solidFill>
                  <a:srgbClr val="0070C0"/>
                </a:solidFill>
              </a:rPr>
              <a:t>Analyse</a:t>
            </a:r>
            <a:r>
              <a:rPr lang="en-US" sz="2800" b="0" dirty="0" smtClean="0">
                <a:solidFill>
                  <a:srgbClr val="0070C0"/>
                </a:solidFill>
              </a:rPr>
              <a:t> data)</a:t>
            </a:r>
            <a:br>
              <a:rPr lang="en-US" sz="2800" b="0" dirty="0" smtClean="0">
                <a:solidFill>
                  <a:srgbClr val="0070C0"/>
                </a:solidFill>
              </a:rPr>
            </a:br>
            <a:r>
              <a:rPr lang="el-GR" sz="2800" dirty="0" smtClean="0">
                <a:solidFill>
                  <a:srgbClr val="0070C0"/>
                </a:solidFill>
              </a:rPr>
              <a:t>Αποτελέσματα και σχόλια </a:t>
            </a:r>
            <a:r>
              <a:rPr lang="el-GR" sz="2800" b="0" dirty="0" smtClean="0">
                <a:solidFill>
                  <a:srgbClr val="0070C0"/>
                </a:solidFill>
              </a:rPr>
              <a:t>(</a:t>
            </a:r>
            <a:r>
              <a:rPr lang="en-US" sz="2800" b="0" dirty="0" smtClean="0">
                <a:solidFill>
                  <a:srgbClr val="0070C0"/>
                </a:solidFill>
              </a:rPr>
              <a:t>Results and comments</a:t>
            </a:r>
            <a:r>
              <a:rPr lang="el-GR" sz="2800" b="0" dirty="0" smtClean="0">
                <a:solidFill>
                  <a:srgbClr val="0070C0"/>
                </a:solidFill>
              </a:rPr>
              <a:t>) </a:t>
            </a:r>
            <a:endParaRPr lang="el-GR" sz="2800" b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5257808" cy="46910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sz="2400" dirty="0" smtClean="0"/>
              <a:t>Καταγράφουμε σε  πίνακες τα δεδομένα που προκύπτουν από το ερωτηματολόγιο ή το πείραμα ή τις συνεντεύξεις που πήραμε. </a:t>
            </a:r>
          </a:p>
          <a:p>
            <a:r>
              <a:rPr lang="el-GR" sz="2400" dirty="0" smtClean="0"/>
              <a:t>Επεξεργαζόμαστε τα δεδομένα  χρησιμοποιώντας στατιστικές ή μαθηματικές μεθόδους και σχολιάζουμε τα αποτελέσματα.</a:t>
            </a:r>
          </a:p>
          <a:p>
            <a:r>
              <a:rPr lang="el-GR" sz="2400" dirty="0" smtClean="0"/>
              <a:t>Στην περίπτωση που τα δεδομένα δεν </a:t>
            </a:r>
            <a:r>
              <a:rPr lang="el-GR" sz="2400" dirty="0" err="1" smtClean="0"/>
              <a:t>ποσοτικοποιούνται</a:t>
            </a:r>
            <a:r>
              <a:rPr lang="el-GR" sz="2400" dirty="0" smtClean="0"/>
              <a:t> τότε </a:t>
            </a:r>
            <a:r>
              <a:rPr lang="el-GR" sz="2400" dirty="0" smtClean="0"/>
              <a:t>ομαδοποιούνται / </a:t>
            </a:r>
            <a:r>
              <a:rPr lang="el-GR" sz="2400" dirty="0" smtClean="0"/>
              <a:t>κατηγοριοποιούνται  με βάση </a:t>
            </a:r>
            <a:r>
              <a:rPr lang="el-GR" sz="2400" dirty="0" smtClean="0"/>
              <a:t>τα κοινά </a:t>
            </a:r>
            <a:r>
              <a:rPr lang="el-GR" sz="2400" dirty="0" smtClean="0"/>
              <a:t>χαρακτηριστικά </a:t>
            </a:r>
            <a:r>
              <a:rPr lang="el-GR" sz="2400" dirty="0" smtClean="0"/>
              <a:t>τους και </a:t>
            </a:r>
            <a:r>
              <a:rPr lang="el-GR" sz="2400" dirty="0" smtClean="0"/>
              <a:t>σχολιάζονται.  </a:t>
            </a:r>
          </a:p>
          <a:p>
            <a:endParaRPr lang="el-GR" sz="2400" dirty="0" smtClean="0"/>
          </a:p>
          <a:p>
            <a:endParaRPr lang="el-GR" sz="24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00174"/>
            <a:ext cx="285752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5786446" y="5143512"/>
            <a:ext cx="2786082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>
                <a:solidFill>
                  <a:schemeClr val="tx1"/>
                </a:solidFill>
              </a:rPr>
              <a:t>Η έκταση της ενότητας αυτής </a:t>
            </a:r>
            <a:r>
              <a:rPr lang="el-GR" sz="1600" dirty="0" smtClean="0">
                <a:solidFill>
                  <a:schemeClr val="tx1"/>
                </a:solidFill>
              </a:rPr>
              <a:t>μπορεί να είναι  </a:t>
            </a:r>
            <a:r>
              <a:rPr lang="el-GR" sz="1600" dirty="0" smtClean="0">
                <a:solidFill>
                  <a:schemeClr val="tx1"/>
                </a:solidFill>
              </a:rPr>
              <a:t>περί τις 4-5 σελίδες</a:t>
            </a:r>
            <a:endParaRPr lang="el-G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rgbClr val="0070C0"/>
                </a:solidFill>
              </a:rPr>
              <a:t>    </a:t>
            </a:r>
            <a:r>
              <a:rPr lang="el-GR" sz="2800" dirty="0" smtClean="0">
                <a:solidFill>
                  <a:srgbClr val="0070C0"/>
                </a:solidFill>
              </a:rPr>
              <a:t>Συμπεράσματα </a:t>
            </a:r>
            <a:r>
              <a:rPr lang="el-GR" sz="2800" b="0" dirty="0" smtClean="0">
                <a:solidFill>
                  <a:srgbClr val="0070C0"/>
                </a:solidFill>
              </a:rPr>
              <a:t>(</a:t>
            </a:r>
            <a:r>
              <a:rPr lang="en-US" sz="2800" b="0" dirty="0" smtClean="0">
                <a:solidFill>
                  <a:srgbClr val="0070C0"/>
                </a:solidFill>
              </a:rPr>
              <a:t>conclusions)</a:t>
            </a:r>
            <a:r>
              <a:rPr lang="el-GR" sz="2800" b="0" dirty="0" smtClean="0">
                <a:solidFill>
                  <a:srgbClr val="0070C0"/>
                </a:solidFill>
              </a:rPr>
              <a:t>  </a:t>
            </a:r>
            <a:r>
              <a:rPr lang="en-US" sz="2800" b="0" dirty="0" smtClean="0">
                <a:solidFill>
                  <a:srgbClr val="0070C0"/>
                </a:solidFill>
              </a:rPr>
              <a:t/>
            </a:r>
            <a:br>
              <a:rPr lang="en-US" sz="2800" b="0" dirty="0" smtClean="0">
                <a:solidFill>
                  <a:srgbClr val="0070C0"/>
                </a:solidFill>
              </a:rPr>
            </a:br>
            <a:r>
              <a:rPr lang="el-GR" sz="2800" dirty="0" smtClean="0">
                <a:solidFill>
                  <a:srgbClr val="0070C0"/>
                </a:solidFill>
              </a:rPr>
              <a:t>Προτάσεις </a:t>
            </a:r>
            <a:r>
              <a:rPr lang="en-US" sz="2800" b="0" dirty="0" smtClean="0">
                <a:solidFill>
                  <a:srgbClr val="0070C0"/>
                </a:solidFill>
              </a:rPr>
              <a:t>(propositions)</a:t>
            </a:r>
            <a:endParaRPr lang="el-GR" sz="2800" b="0" dirty="0">
              <a:solidFill>
                <a:srgbClr val="0070C0"/>
              </a:solidFill>
            </a:endParaRPr>
          </a:p>
        </p:txBody>
      </p:sp>
      <p:sp>
        <p:nvSpPr>
          <p:cNvPr id="8" name="7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5186370" cy="46910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l-GR" sz="2000" dirty="0" smtClean="0"/>
              <a:t>Σχολιάζουμε τα αποτελέσματα που βρήκαμε και προσπαθούμε να τα συσχετίσουμε με τα αποτελέσματα άλλων εργασιών που ασχολήθηκαν με το ίδιο θέμα ή με παρόμοιο. Οι </a:t>
            </a:r>
            <a:r>
              <a:rPr lang="el-GR" sz="2000" dirty="0" smtClean="0"/>
              <a:t>ομοιότητες, </a:t>
            </a:r>
            <a:r>
              <a:rPr lang="el-GR" sz="2000" dirty="0" smtClean="0"/>
              <a:t>οι συγκλίσεις καθώς και οι τυχόν αποκλίσεις των δικών σας ευρημάτων με άλλες δίνουν αξιοπιστία και εγκυρότητα στην εργασία σας. Τα συμπεράσματα σας θα πρέπει να τα διακρίνει η ειλικρίνεια και η επιστημονική εντιμότητα.</a:t>
            </a:r>
          </a:p>
          <a:p>
            <a:r>
              <a:rPr lang="el-GR" sz="2000" dirty="0" smtClean="0"/>
              <a:t>Στο τελευταίο μέρος αυτής της ενότητας θα πρέπει να γίνουν προτάσεις που προκύπτουν από τα συμπεράσματα της εργασίας καθώς και υποδείξεις για περαιτέρω μελέτη σε κάποιες πτυχές που διαφάνηκαν. </a:t>
            </a:r>
            <a:endParaRPr lang="el-GR" sz="2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428736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Ορθογώνιο"/>
          <p:cNvSpPr/>
          <p:nvPr/>
        </p:nvSpPr>
        <p:spPr>
          <a:xfrm>
            <a:off x="6000760" y="5143512"/>
            <a:ext cx="2357454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00B0F0"/>
                </a:solidFill>
              </a:rPr>
              <a:t>Η έκταση της ενότητας αυτής μπορεί να είναι 2-3 σελίδες</a:t>
            </a:r>
            <a:endParaRPr lang="el-GR" dirty="0">
              <a:solidFill>
                <a:srgbClr val="00B0F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500438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00948" cy="941372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>
                <a:solidFill>
                  <a:srgbClr val="0070C0"/>
                </a:solidFill>
              </a:rPr>
              <a:t>Βιβλιογραφία </a:t>
            </a:r>
            <a:r>
              <a:rPr lang="el-GR" sz="2400" b="0" dirty="0" smtClean="0">
                <a:solidFill>
                  <a:srgbClr val="0070C0"/>
                </a:solidFill>
              </a:rPr>
              <a:t>(</a:t>
            </a:r>
            <a:r>
              <a:rPr lang="en-US" sz="2400" b="0" dirty="0" err="1" smtClean="0">
                <a:solidFill>
                  <a:srgbClr val="0070C0"/>
                </a:solidFill>
              </a:rPr>
              <a:t>bibliograthy</a:t>
            </a:r>
            <a:r>
              <a:rPr lang="el-GR" sz="2400" b="0" dirty="0" smtClean="0">
                <a:solidFill>
                  <a:srgbClr val="0070C0"/>
                </a:solidFill>
              </a:rPr>
              <a:t>) </a:t>
            </a:r>
            <a:r>
              <a:rPr lang="el-GR" sz="2400" dirty="0" smtClean="0">
                <a:solidFill>
                  <a:srgbClr val="0070C0"/>
                </a:solidFill>
              </a:rPr>
              <a:t>– Αναφορές (</a:t>
            </a:r>
            <a:r>
              <a:rPr lang="en-US" sz="2400" dirty="0" smtClean="0">
                <a:solidFill>
                  <a:srgbClr val="0070C0"/>
                </a:solidFill>
              </a:rPr>
              <a:t>references)</a:t>
            </a:r>
            <a:endParaRPr lang="el-GR" sz="2400" dirty="0">
              <a:solidFill>
                <a:srgbClr val="0070C0"/>
              </a:solidFill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28736"/>
            <a:ext cx="5900750" cy="469742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l-GR" sz="1800" dirty="0" smtClean="0"/>
              <a:t>Γράφουμε </a:t>
            </a:r>
            <a:r>
              <a:rPr lang="el-GR" sz="1800" dirty="0" err="1" smtClean="0"/>
              <a:t>κατ΄αλφαβητική</a:t>
            </a:r>
            <a:r>
              <a:rPr lang="el-GR" sz="1800" dirty="0" smtClean="0"/>
              <a:t> σειρά τους  συγγραφείς των οποίων  βιβλία ή </a:t>
            </a:r>
            <a:r>
              <a:rPr lang="el-GR" sz="1800" dirty="0"/>
              <a:t>τ</a:t>
            </a:r>
            <a:r>
              <a:rPr lang="el-GR" sz="1800" dirty="0" smtClean="0"/>
              <a:t>α άρθρα χρησιμοποιήσαμε στην εργασία μας.  </a:t>
            </a:r>
          </a:p>
          <a:p>
            <a:r>
              <a:rPr lang="el-GR" sz="1800" dirty="0"/>
              <a:t>Σ</a:t>
            </a:r>
            <a:r>
              <a:rPr lang="el-GR" sz="1800" dirty="0" smtClean="0"/>
              <a:t>την περίπτωση που χρησιμοποιήσαμε </a:t>
            </a:r>
            <a:r>
              <a:rPr lang="el-GR" sz="1800" dirty="0" smtClean="0"/>
              <a:t>βιβλία </a:t>
            </a:r>
            <a:r>
              <a:rPr lang="el-GR" sz="1800" dirty="0" smtClean="0"/>
              <a:t>γράφουμε τις σελίδες  από τις οποίες  αντλήσαμε πληροφορίες π.χ. </a:t>
            </a:r>
          </a:p>
          <a:p>
            <a:r>
              <a:rPr lang="en-US" sz="1800" dirty="0" smtClean="0">
                <a:solidFill>
                  <a:srgbClr val="00B0F0"/>
                </a:solidFill>
              </a:rPr>
              <a:t>Potter</a:t>
            </a:r>
            <a:r>
              <a:rPr lang="el-GR" sz="1800" dirty="0" smtClean="0">
                <a:solidFill>
                  <a:srgbClr val="00B0F0"/>
                </a:solidFill>
              </a:rPr>
              <a:t>, </a:t>
            </a:r>
            <a:r>
              <a:rPr lang="en-US" sz="1800" dirty="0" smtClean="0">
                <a:solidFill>
                  <a:srgbClr val="00B0F0"/>
                </a:solidFill>
              </a:rPr>
              <a:t>J</a:t>
            </a:r>
            <a:r>
              <a:rPr lang="el-GR" sz="1800" dirty="0" smtClean="0">
                <a:solidFill>
                  <a:srgbClr val="00B0F0"/>
                </a:solidFill>
              </a:rPr>
              <a:t> &amp; </a:t>
            </a:r>
            <a:r>
              <a:rPr lang="en-US" sz="1800" dirty="0" err="1" smtClean="0">
                <a:solidFill>
                  <a:srgbClr val="00B0F0"/>
                </a:solidFill>
              </a:rPr>
              <a:t>Wetherell</a:t>
            </a:r>
            <a:r>
              <a:rPr lang="el-GR" sz="1800" dirty="0" smtClean="0">
                <a:solidFill>
                  <a:srgbClr val="00B0F0"/>
                </a:solidFill>
              </a:rPr>
              <a:t>, </a:t>
            </a:r>
            <a:r>
              <a:rPr lang="en-US" sz="1800" dirty="0" smtClean="0">
                <a:solidFill>
                  <a:srgbClr val="00B0F0"/>
                </a:solidFill>
              </a:rPr>
              <a:t>M</a:t>
            </a:r>
            <a:r>
              <a:rPr lang="el-GR" sz="1800" dirty="0" smtClean="0">
                <a:solidFill>
                  <a:srgbClr val="00B0F0"/>
                </a:solidFill>
              </a:rPr>
              <a:t>. (2009) Λόγος και κοινωνική ψυχολογία: Πέρα από τις στάσεις και τη συμπεριφορά. Αθήνα: Μεταίχμιο (σελ. 57-86).</a:t>
            </a:r>
          </a:p>
          <a:p>
            <a:r>
              <a:rPr lang="el-GR" sz="1800" dirty="0" smtClean="0"/>
              <a:t>Στην περίπτωση που αντλήσαμε πληροφορίες από </a:t>
            </a:r>
            <a:r>
              <a:rPr lang="el-GR" sz="1800" dirty="0" smtClean="0"/>
              <a:t>περιοδικό </a:t>
            </a:r>
            <a:r>
              <a:rPr lang="el-GR" sz="1800" dirty="0" smtClean="0"/>
              <a:t>το αναφέρομε όπως παρακάτω:</a:t>
            </a:r>
            <a:endParaRPr lang="el-GR" sz="1800" dirty="0"/>
          </a:p>
          <a:p>
            <a:r>
              <a:rPr lang="en-US" sz="1800" dirty="0" smtClean="0">
                <a:solidFill>
                  <a:srgbClr val="00B0F0"/>
                </a:solidFill>
              </a:rPr>
              <a:t>De Berg, K. C. (1995). Student understanding of the volume, mass, and pressure of air within a sealed syringe in different states of compression. </a:t>
            </a:r>
            <a:r>
              <a:rPr lang="en-US" sz="1800" i="1" dirty="0" smtClean="0">
                <a:solidFill>
                  <a:srgbClr val="00B0F0"/>
                </a:solidFill>
              </a:rPr>
              <a:t>Journal of</a:t>
            </a:r>
            <a:r>
              <a:rPr lang="en-US" sz="1800" dirty="0" smtClean="0">
                <a:solidFill>
                  <a:srgbClr val="00B0F0"/>
                </a:solidFill>
              </a:rPr>
              <a:t> </a:t>
            </a:r>
            <a:r>
              <a:rPr lang="en-US" sz="1800" i="1" dirty="0" smtClean="0">
                <a:solidFill>
                  <a:srgbClr val="00B0F0"/>
                </a:solidFill>
              </a:rPr>
              <a:t>Research in Science Teaching, 32</a:t>
            </a:r>
            <a:r>
              <a:rPr lang="en-US" sz="1800" dirty="0" smtClean="0">
                <a:solidFill>
                  <a:srgbClr val="00B0F0"/>
                </a:solidFill>
              </a:rPr>
              <a:t>(8), 871-884.</a:t>
            </a:r>
          </a:p>
          <a:p>
            <a:r>
              <a:rPr lang="el-GR" sz="1800" dirty="0" smtClean="0"/>
              <a:t>Στην περίπτωση που αντλήσαμε πληροφορίες από ιστοσελίδα την αναφέρομε όπως παρακάτω: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http://en.wikipedia.org/wiki/Carbonated_water</a:t>
            </a:r>
            <a:endParaRPr lang="el-GR" sz="1800" dirty="0" smtClean="0">
              <a:solidFill>
                <a:srgbClr val="0070C0"/>
              </a:solidFill>
            </a:endParaRPr>
          </a:p>
          <a:p>
            <a:r>
              <a:rPr lang="el-GR" sz="1800" dirty="0" smtClean="0"/>
              <a:t>Στις διάφορες ενότητες της εργασίας  όταν αναφερόμαστε σε απόψεις ή εκτιμήσεις άλλων συγγραφέων τους αναφέρουμε π.χ. (</a:t>
            </a:r>
            <a:r>
              <a:rPr lang="en-US" sz="1800" dirty="0" err="1"/>
              <a:t>Novick</a:t>
            </a:r>
            <a:r>
              <a:rPr lang="en-US" sz="1800" dirty="0"/>
              <a:t> &amp; </a:t>
            </a:r>
            <a:r>
              <a:rPr lang="en-US" sz="1800" dirty="0" smtClean="0"/>
              <a:t>Nussbaum</a:t>
            </a:r>
            <a:r>
              <a:rPr lang="el-GR" sz="1800" dirty="0" smtClean="0"/>
              <a:t>,</a:t>
            </a:r>
            <a:r>
              <a:rPr lang="en-US" sz="1800" dirty="0" smtClean="0"/>
              <a:t> </a:t>
            </a:r>
            <a:r>
              <a:rPr lang="en-US" sz="1800" dirty="0" smtClean="0"/>
              <a:t>1978</a:t>
            </a:r>
            <a:r>
              <a:rPr lang="el-GR" sz="1800" dirty="0" smtClean="0"/>
              <a:t>)</a:t>
            </a:r>
          </a:p>
          <a:p>
            <a:endParaRPr lang="el-GR" sz="1800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286124"/>
            <a:ext cx="17716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813</Words>
  <Application>Microsoft Office PowerPoint</Application>
  <PresentationFormat>Προβολή στην οθόνη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      Πώς γράφουμε μια εργασία -Project      </vt:lpstr>
      <vt:lpstr>    Η ταυτότητα της εργασίας</vt:lpstr>
      <vt:lpstr>Περίληψη (Abstract) Λέξεις κλειδιά</vt:lpstr>
      <vt:lpstr>Εισαγωγή(Indroduction) Ανασκόπηση της βιβλιογραφίας </vt:lpstr>
      <vt:lpstr>Μέθοδος (Method)  Διαδικασία(procedure) Δείγμα (Sample)  Πείραμα (experiment)</vt:lpstr>
      <vt:lpstr>                         Ανάλυση δεδομένων (Analyse data) Αποτελέσματα και σχόλια (Results and comments) </vt:lpstr>
      <vt:lpstr>    Συμπεράσματα (conclusions)   Προτάσεις (propositions)</vt:lpstr>
      <vt:lpstr>Βιβλιογραφία (bibliograthy) – Αναφορές (references)</vt:lpstr>
    </vt:vector>
  </TitlesOfParts>
  <Company>KOSTAS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Πώς γράφουμε μια εργασία -Project      </dc:title>
  <dc:creator>KOSTAS</dc:creator>
  <cp:lastModifiedBy>KOSTAS</cp:lastModifiedBy>
  <cp:revision>2</cp:revision>
  <dcterms:created xsi:type="dcterms:W3CDTF">2012-01-08T19:06:03Z</dcterms:created>
  <dcterms:modified xsi:type="dcterms:W3CDTF">2012-01-08T19:23:00Z</dcterms:modified>
</cp:coreProperties>
</file>